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8"/>
  </p:handoutMasterIdLst>
  <p:sldIdLst>
    <p:sldId id="256" r:id="rId2"/>
    <p:sldId id="257" r:id="rId3"/>
    <p:sldId id="283" r:id="rId4"/>
    <p:sldId id="262" r:id="rId5"/>
    <p:sldId id="263" r:id="rId6"/>
    <p:sldId id="265" r:id="rId7"/>
    <p:sldId id="267" r:id="rId8"/>
    <p:sldId id="270" r:id="rId9"/>
    <p:sldId id="271" r:id="rId10"/>
    <p:sldId id="272" r:id="rId11"/>
    <p:sldId id="279" r:id="rId12"/>
    <p:sldId id="273" r:id="rId13"/>
    <p:sldId id="277" r:id="rId14"/>
    <p:sldId id="280" r:id="rId15"/>
    <p:sldId id="281" r:id="rId16"/>
    <p:sldId id="282" r:id="rId17"/>
  </p:sldIdLst>
  <p:sldSz cx="9144000" cy="6858000" type="screen4x3"/>
  <p:notesSz cx="6865938" cy="99980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062" autoAdjust="0"/>
    <p:restoredTop sz="89680" autoAdjust="0"/>
  </p:normalViewPr>
  <p:slideViewPr>
    <p:cSldViewPr>
      <p:cViewPr varScale="1">
        <p:scale>
          <a:sx n="51" d="100"/>
          <a:sy n="51" d="100"/>
        </p:scale>
        <p:origin x="90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955451599406976"/>
          <c:y val="8.9101210976558154E-2"/>
          <c:w val="0.61683641338653272"/>
          <c:h val="0.72513429880340097"/>
        </c:manualLayout>
      </c:layout>
      <c:scatterChart>
        <c:scatterStyle val="lineMarker"/>
        <c:varyColors val="0"/>
        <c:ser>
          <c:idx val="0"/>
          <c:order val="0"/>
          <c:xVal>
            <c:numRef>
              <c:f>graphique!$A$36:$A$39</c:f>
              <c:numCache>
                <c:formatCode>General</c:formatCode>
                <c:ptCount val="4"/>
                <c:pt idx="0">
                  <c:v>80</c:v>
                </c:pt>
                <c:pt idx="1">
                  <c:v>85</c:v>
                </c:pt>
                <c:pt idx="2">
                  <c:v>90</c:v>
                </c:pt>
                <c:pt idx="3">
                  <c:v>95</c:v>
                </c:pt>
              </c:numCache>
            </c:numRef>
          </c:xVal>
          <c:yVal>
            <c:numRef>
              <c:f>graphique!$B$36:$B$39</c:f>
              <c:numCache>
                <c:formatCode>0</c:formatCode>
                <c:ptCount val="4"/>
                <c:pt idx="0">
                  <c:v>6652248000</c:v>
                </c:pt>
                <c:pt idx="1">
                  <c:v>6738368000</c:v>
                </c:pt>
                <c:pt idx="2">
                  <c:v>6824225000</c:v>
                </c:pt>
                <c:pt idx="3">
                  <c:v>6910082000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384368"/>
        <c:axId val="169384760"/>
      </c:scatterChart>
      <c:valAx>
        <c:axId val="169384368"/>
        <c:scaling>
          <c:orientation val="minMax"/>
          <c:max val="95"/>
          <c:min val="8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fr-FR"/>
          </a:p>
        </c:txPr>
        <c:crossAx val="169384760"/>
        <c:crosses val="autoZero"/>
        <c:crossBetween val="midCat"/>
      </c:valAx>
      <c:valAx>
        <c:axId val="169384760"/>
        <c:scaling>
          <c:orientation val="minMax"/>
          <c:max val="6950000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fr-BE" sz="1800" dirty="0"/>
                  <a:t>Montants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fr-FR"/>
          </a:p>
        </c:txPr>
        <c:crossAx val="169384368"/>
        <c:crosses val="autoZero"/>
        <c:crossBetween val="midCat"/>
        <c:dispUnits>
          <c:builtInUnit val="thousands"/>
          <c:dispUnitsLbl>
            <c:tx>
              <c:rich>
                <a:bodyPr/>
                <a:lstStyle/>
                <a:p>
                  <a:pPr>
                    <a:defRPr sz="1800"/>
                  </a:pPr>
                  <a:r>
                    <a:rPr lang="fr-BE" sz="1800" dirty="0"/>
                    <a:t>Milliers</a:t>
                  </a:r>
                </a:p>
              </c:rich>
            </c:tx>
          </c:dispUnitsLbl>
        </c:dispUnits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AA275FFA-719E-496E-9349-4C6B4DC3EDE0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D806CCC5-D89C-4D84-9C2E-ACC6379F804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8892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7492-CE61-4150-80DF-6E4365F18DBE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8C957-1CF1-43D9-843A-C258B8E5AF53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7492-CE61-4150-80DF-6E4365F18DBE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C957-1CF1-43D9-843A-C258B8E5AF5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7492-CE61-4150-80DF-6E4365F18DBE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C957-1CF1-43D9-843A-C258B8E5AF5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7492-CE61-4150-80DF-6E4365F18DBE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C957-1CF1-43D9-843A-C258B8E5AF5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7492-CE61-4150-80DF-6E4365F18DBE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C957-1CF1-43D9-843A-C258B8E5AF53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7492-CE61-4150-80DF-6E4365F18DBE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C957-1CF1-43D9-843A-C258B8E5AF53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7492-CE61-4150-80DF-6E4365F18DBE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C957-1CF1-43D9-843A-C258B8E5AF53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7492-CE61-4150-80DF-6E4365F18DBE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C957-1CF1-43D9-843A-C258B8E5AF5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7492-CE61-4150-80DF-6E4365F18DBE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C957-1CF1-43D9-843A-C258B8E5AF5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7492-CE61-4150-80DF-6E4365F18DBE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C957-1CF1-43D9-843A-C258B8E5AF5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7492-CE61-4150-80DF-6E4365F18DBE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C957-1CF1-43D9-843A-C258B8E5AF5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4DB7492-CE61-4150-80DF-6E4365F18DBE}" type="datetimeFigureOut">
              <a:rPr lang="fr-BE" smtClean="0"/>
              <a:t>13/09/2016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208C957-1CF1-43D9-843A-C258B8E5AF53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3168352"/>
          </a:xfrm>
        </p:spPr>
        <p:txBody>
          <a:bodyPr>
            <a:noAutofit/>
          </a:bodyPr>
          <a:lstStyle/>
          <a:p>
            <a:r>
              <a:rPr lang="fr-BE" sz="3600" b="1" dirty="0" smtClean="0"/>
              <a:t>Les impacts budgétaires de la 6</a:t>
            </a:r>
            <a:r>
              <a:rPr lang="fr-BE" sz="3600" b="1" baseline="30000" dirty="0" smtClean="0"/>
              <a:t>ème</a:t>
            </a:r>
            <a:r>
              <a:rPr lang="fr-BE" sz="3600" b="1" dirty="0" smtClean="0"/>
              <a:t> réforme de l’Etat pour les institutions régionales bruxelloises, la Région wallonne et la Fédération Wallonie-Bruxelles</a:t>
            </a:r>
            <a:endParaRPr lang="fr-BE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4221088"/>
            <a:ext cx="8136904" cy="2232248"/>
          </a:xfrm>
        </p:spPr>
        <p:txBody>
          <a:bodyPr>
            <a:normAutofit/>
          </a:bodyPr>
          <a:lstStyle/>
          <a:p>
            <a:r>
              <a:rPr lang="fr-BE" dirty="0" smtClean="0"/>
              <a:t>Océane Bertrand</a:t>
            </a:r>
          </a:p>
          <a:p>
            <a:r>
              <a:rPr lang="fr-BE" dirty="0" smtClean="0"/>
              <a:t>Sous la direction de Robert </a:t>
            </a:r>
            <a:r>
              <a:rPr lang="fr-BE" dirty="0" err="1" smtClean="0"/>
              <a:t>Plasman</a:t>
            </a:r>
            <a:r>
              <a:rPr lang="fr-BE" dirty="0" smtClean="0"/>
              <a:t> et Ilan </a:t>
            </a:r>
            <a:r>
              <a:rPr lang="fr-BE" dirty="0" err="1" smtClean="0"/>
              <a:t>Tojerow</a:t>
            </a:r>
            <a:endParaRPr lang="fr-BE" dirty="0" smtClean="0"/>
          </a:p>
          <a:p>
            <a:endParaRPr lang="fr-BE" dirty="0" smtClean="0"/>
          </a:p>
          <a:p>
            <a:r>
              <a:rPr lang="fr-BE" dirty="0" err="1" smtClean="0"/>
              <a:t>Dulbea</a:t>
            </a:r>
            <a:endParaRPr lang="fr-BE" dirty="0" smtClean="0"/>
          </a:p>
          <a:p>
            <a:r>
              <a:rPr lang="fr-BE" dirty="0" smtClean="0"/>
              <a:t>Le 13 septembre 2016</a:t>
            </a:r>
            <a:endParaRPr lang="fr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189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0"/>
            <a:ext cx="9361040" cy="1124744"/>
          </a:xfrm>
        </p:spPr>
        <p:txBody>
          <a:bodyPr/>
          <a:lstStyle/>
          <a:p>
            <a:r>
              <a:rPr lang="fr-BE" sz="4000" dirty="0" smtClean="0"/>
              <a:t>6</a:t>
            </a:r>
            <a:r>
              <a:rPr lang="fr-BE" sz="4000" baseline="30000" dirty="0" smtClean="0"/>
              <a:t>ème</a:t>
            </a:r>
            <a:r>
              <a:rPr lang="fr-BE" sz="4000" dirty="0" smtClean="0"/>
              <a:t> réforme : </a:t>
            </a:r>
            <a:r>
              <a:rPr lang="fr-BE" sz="4000" dirty="0"/>
              <a:t>modalités de </a:t>
            </a:r>
            <a:r>
              <a:rPr lang="fr-BE" sz="4000" dirty="0" smtClean="0"/>
              <a:t>financement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BE" b="1" u="sng" dirty="0">
                <a:solidFill>
                  <a:prstClr val="black">
                    <a:lumMod val="50000"/>
                    <a:lumOff val="50000"/>
                  </a:prstClr>
                </a:solidFill>
              </a:rPr>
              <a:t>Effet </a:t>
            </a:r>
            <a:r>
              <a:rPr lang="fr-BE" b="1" u="sng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global :</a:t>
            </a:r>
            <a:endParaRPr lang="fr-BE" b="1" dirty="0"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b="1" dirty="0" smtClean="0"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b="1" dirty="0" smtClean="0">
              <a:ea typeface="Times New Roman"/>
              <a:cs typeface="Times New Roman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605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521635"/>
              </p:ext>
            </p:extLst>
          </p:nvPr>
        </p:nvGraphicFramePr>
        <p:xfrm>
          <a:off x="539552" y="2348880"/>
          <a:ext cx="8064895" cy="2560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48272"/>
                <a:gridCol w="1800200"/>
                <a:gridCol w="2016224"/>
                <a:gridCol w="1800199"/>
              </a:tblGrid>
              <a:tr h="338216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Entités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aseline="0" dirty="0" smtClean="0"/>
                        <a:t>FWB et RW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 smtClean="0"/>
                        <a:t>Cocom</a:t>
                      </a:r>
                      <a:r>
                        <a:rPr lang="fr-BE" baseline="0" dirty="0" smtClean="0"/>
                        <a:t> et RBC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VG</a:t>
                      </a:r>
                      <a:endParaRPr lang="fr-BE" dirty="0"/>
                    </a:p>
                  </a:txBody>
                  <a:tcPr/>
                </a:tc>
              </a:tr>
              <a:tr h="195950">
                <a:tc>
                  <a:txBody>
                    <a:bodyPr/>
                    <a:lstStyle/>
                    <a:p>
                      <a:r>
                        <a:rPr lang="fr-BE" dirty="0" smtClean="0"/>
                        <a:t>Allocations</a:t>
                      </a:r>
                      <a:r>
                        <a:rPr lang="fr-BE" baseline="0" dirty="0" smtClean="0"/>
                        <a:t> familiales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- 53 457 000 €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-</a:t>
                      </a:r>
                      <a:r>
                        <a:rPr lang="fr-BE" baseline="0" dirty="0" smtClean="0"/>
                        <a:t> 8 744 000 €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fr-BE" b="0" baseline="0" dirty="0" smtClean="0">
                          <a:solidFill>
                            <a:schemeClr val="tx1"/>
                          </a:solidFill>
                        </a:rPr>
                        <a:t> 53 368 000 €</a:t>
                      </a:r>
                      <a:endParaRPr lang="fr-B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5950">
                <a:tc>
                  <a:txBody>
                    <a:bodyPr/>
                    <a:lstStyle/>
                    <a:p>
                      <a:r>
                        <a:rPr lang="fr-BE" dirty="0" smtClean="0"/>
                        <a:t>Soins</a:t>
                      </a:r>
                      <a:r>
                        <a:rPr lang="fr-BE" baseline="0" dirty="0" smtClean="0"/>
                        <a:t> de santé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aseline="0" dirty="0" smtClean="0"/>
                        <a:t>- 8 701 000 €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aseline="0" dirty="0" smtClean="0"/>
                        <a:t>+ 24 546 000 €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fr-BE" b="0" baseline="0" dirty="0" smtClean="0">
                          <a:solidFill>
                            <a:schemeClr val="tx1"/>
                          </a:solidFill>
                        </a:rPr>
                        <a:t> 15 845 000 </a:t>
                      </a:r>
                      <a:r>
                        <a:rPr lang="fr-BE" b="0" dirty="0" smtClean="0">
                          <a:solidFill>
                            <a:schemeClr val="tx1"/>
                          </a:solidFill>
                        </a:rPr>
                        <a:t>€</a:t>
                      </a:r>
                      <a:endParaRPr lang="fr-B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5950">
                <a:tc>
                  <a:txBody>
                    <a:bodyPr/>
                    <a:lstStyle/>
                    <a:p>
                      <a:r>
                        <a:rPr lang="fr-BE" baseline="0" dirty="0" smtClean="0"/>
                        <a:t>Personnes âgées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-8</a:t>
                      </a:r>
                      <a:r>
                        <a:rPr lang="fr-BE" baseline="0" dirty="0" smtClean="0"/>
                        <a:t>1 749 000 €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+</a:t>
                      </a:r>
                      <a:r>
                        <a:rPr lang="fr-BE" baseline="0" dirty="0" smtClean="0"/>
                        <a:t> 99 046 000 </a:t>
                      </a:r>
                      <a:r>
                        <a:rPr lang="fr-BE" dirty="0" smtClean="0"/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fr-BE" b="0" baseline="0" dirty="0" smtClean="0">
                          <a:solidFill>
                            <a:schemeClr val="tx1"/>
                          </a:solidFill>
                        </a:rPr>
                        <a:t> 17 297 000</a:t>
                      </a:r>
                      <a:r>
                        <a:rPr lang="fr-BE" b="0" dirty="0" smtClean="0">
                          <a:solidFill>
                            <a:schemeClr val="tx1"/>
                          </a:solidFill>
                        </a:rPr>
                        <a:t> €</a:t>
                      </a:r>
                      <a:endParaRPr lang="fr-B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8216">
                <a:tc>
                  <a:txBody>
                    <a:bodyPr/>
                    <a:lstStyle/>
                    <a:p>
                      <a:r>
                        <a:rPr lang="fr-BE" dirty="0" smtClean="0"/>
                        <a:t>Hôpitaux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+ 11 913 000 €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-</a:t>
                      </a:r>
                      <a:r>
                        <a:rPr lang="fr-BE" baseline="0" dirty="0" smtClean="0"/>
                        <a:t> 28 753 000 €</a:t>
                      </a:r>
                      <a:endParaRPr lang="fr-B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fr-BE" b="0" baseline="0" dirty="0" smtClean="0">
                          <a:solidFill>
                            <a:schemeClr val="tx1"/>
                          </a:solidFill>
                        </a:rPr>
                        <a:t> 16 840 000 €</a:t>
                      </a:r>
                      <a:endParaRPr lang="fr-B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5950">
                <a:tc>
                  <a:txBody>
                    <a:bodyPr/>
                    <a:lstStyle/>
                    <a:p>
                      <a:r>
                        <a:rPr lang="fr-BE" dirty="0" smtClean="0"/>
                        <a:t>Emploi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- 186 963 000 €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-77 932 000 €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0" dirty="0" smtClean="0">
                          <a:solidFill>
                            <a:schemeClr val="tx1"/>
                          </a:solidFill>
                        </a:rPr>
                        <a:t>+ 264 894 000 €</a:t>
                      </a:r>
                      <a:endParaRPr lang="fr-B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5950">
                <a:tc>
                  <a:txBody>
                    <a:bodyPr/>
                    <a:lstStyle/>
                    <a:p>
                      <a:pPr algn="r"/>
                      <a:r>
                        <a:rPr lang="fr-BE" b="1" dirty="0" smtClean="0"/>
                        <a:t>Total</a:t>
                      </a:r>
                      <a:endParaRPr lang="fr-B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fr-BE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318 957 000 €</a:t>
                      </a:r>
                      <a:endParaRPr lang="fr-BE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>
                          <a:solidFill>
                            <a:srgbClr val="00B050"/>
                          </a:solidFill>
                        </a:rPr>
                        <a:t>+ 8 163 000 €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>
                          <a:solidFill>
                            <a:srgbClr val="00B050"/>
                          </a:solidFill>
                        </a:rPr>
                        <a:t>+</a:t>
                      </a:r>
                      <a:r>
                        <a:rPr lang="fr-BE" b="1" baseline="0" dirty="0" smtClean="0">
                          <a:solidFill>
                            <a:srgbClr val="00B050"/>
                          </a:solidFill>
                        </a:rPr>
                        <a:t> 301 960 000 €</a:t>
                      </a:r>
                      <a:endParaRPr lang="fr-BE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10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0"/>
            <a:ext cx="9361040" cy="1124744"/>
          </a:xfrm>
        </p:spPr>
        <p:txBody>
          <a:bodyPr/>
          <a:lstStyle/>
          <a:p>
            <a:r>
              <a:rPr lang="fr-BE" sz="4000" dirty="0" smtClean="0"/>
              <a:t>6</a:t>
            </a:r>
            <a:r>
              <a:rPr lang="fr-BE" sz="4000" baseline="30000" dirty="0" smtClean="0"/>
              <a:t>ème</a:t>
            </a:r>
            <a:r>
              <a:rPr lang="fr-BE" sz="4000" dirty="0" smtClean="0"/>
              <a:t> réforme : Omissions de charges</a:t>
            </a:r>
            <a:endParaRPr lang="fr-BE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357192"/>
              </a:xfrm>
            </p:spPr>
            <p:txBody>
              <a:bodyPr>
                <a:normAutofit/>
              </a:bodyPr>
              <a:lstStyle/>
              <a:p>
                <a:pPr marL="0" lvl="0" indent="0" algn="just">
                  <a:lnSpc>
                    <a:spcPct val="160000"/>
                  </a:lnSpc>
                  <a:spcAft>
                    <a:spcPts val="1000"/>
                  </a:spcAft>
                  <a:buNone/>
                </a:pPr>
                <a:r>
                  <a:rPr lang="fr-BE" b="1" u="sng" dirty="0" smtClean="0">
                    <a:solidFill>
                      <a:prstClr val="black">
                        <a:lumMod val="50000"/>
                        <a:lumOff val="50000"/>
                      </a:prstClr>
                    </a:solidFill>
                    <a:ea typeface="Times New Roman"/>
                    <a:cs typeface="Times New Roman"/>
                  </a:rPr>
                  <a:t>Exemple</a:t>
                </a:r>
                <a:r>
                  <a:rPr lang="fr-BE" b="1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ea typeface="Times New Roman"/>
                    <a:cs typeface="Times New Roman"/>
                  </a:rPr>
                  <a:t> : la </a:t>
                </a:r>
                <a:r>
                  <a:rPr lang="fr-BE" b="1" dirty="0" smtClean="0">
                    <a:solidFill>
                      <a:prstClr val="black">
                        <a:lumMod val="50000"/>
                        <a:lumOff val="50000"/>
                      </a:prstClr>
                    </a:solidFill>
                    <a:ea typeface="Times New Roman"/>
                    <a:cs typeface="Times New Roman"/>
                  </a:rPr>
                  <a:t>dotation infrastructures </a:t>
                </a:r>
                <a:r>
                  <a:rPr lang="fr-BE" b="1" dirty="0">
                    <a:solidFill>
                      <a:prstClr val="black">
                        <a:lumMod val="50000"/>
                        <a:lumOff val="50000"/>
                      </a:prstClr>
                    </a:solidFill>
                    <a:ea typeface="Times New Roman"/>
                    <a:cs typeface="Times New Roman"/>
                  </a:rPr>
                  <a:t>hospitalières </a:t>
                </a:r>
                <a:endParaRPr lang="fr-BE" b="1" u="sng" dirty="0" smtClean="0">
                  <a:ea typeface="Times New Roman"/>
                  <a:cs typeface="Times New Roman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§"/>
                </a:pPr>
                <a:r>
                  <a:rPr lang="fr-BE" b="1" dirty="0" smtClean="0">
                    <a:ea typeface="Times New Roman"/>
                    <a:cs typeface="Times New Roman"/>
                  </a:rPr>
                  <a:t>La dotation 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fr-BE" b="1" i="1" smtClean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fPr>
                      <m:num>
                        <m:r>
                          <a:rPr lang="fr-BE" b="1" i="1" smtClean="0">
                            <a:latin typeface="Cambria Math"/>
                            <a:cs typeface="Times New Roman"/>
                          </a:rPr>
                          <m:t>𝟐</m:t>
                        </m:r>
                      </m:num>
                      <m:den>
                        <m:r>
                          <a:rPr lang="fr-BE" b="1" i="1" smtClean="0">
                            <a:latin typeface="Cambria Math"/>
                            <a:cs typeface="Times New Roman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BE" b="1" dirty="0" smtClean="0">
                    <a:ea typeface="Times New Roman"/>
                    <a:cs typeface="Times New Roman"/>
                  </a:rPr>
                  <a:t> charges </a:t>
                </a:r>
                <a:r>
                  <a:rPr lang="fr-BE" b="1" dirty="0">
                    <a:ea typeface="Times New Roman"/>
                    <a:cs typeface="Times New Roman"/>
                  </a:rPr>
                  <a:t>du </a:t>
                </a:r>
                <a:r>
                  <a:rPr lang="fr-BE" b="1" dirty="0" smtClean="0">
                    <a:ea typeface="Times New Roman"/>
                    <a:cs typeface="Times New Roman"/>
                  </a:rPr>
                  <a:t>passé +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fr-BE" b="1" i="1" smtClean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fPr>
                      <m:num>
                        <m:r>
                          <a:rPr lang="fr-BE" b="1" i="1" smtClean="0">
                            <a:latin typeface="Cambria Math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fr-BE" b="1" i="1" smtClean="0">
                            <a:latin typeface="Cambria Math"/>
                            <a:cs typeface="Times New Roman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BE" b="1" dirty="0" smtClean="0">
                    <a:ea typeface="Times New Roman"/>
                    <a:cs typeface="Times New Roman"/>
                  </a:rPr>
                  <a:t> nouveaux projets</a:t>
                </a: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§"/>
                </a:pPr>
                <a:r>
                  <a:rPr lang="fr-BE" b="1" dirty="0" smtClean="0">
                    <a:ea typeface="Times New Roman"/>
                    <a:cs typeface="Times New Roman"/>
                  </a:rPr>
                  <a:t>Les </a:t>
                </a:r>
                <a:r>
                  <a:rPr lang="fr-BE" b="1" dirty="0">
                    <a:ea typeface="Times New Roman"/>
                    <a:cs typeface="Times New Roman"/>
                  </a:rPr>
                  <a:t>charges du passé ont été </a:t>
                </a:r>
                <a:r>
                  <a:rPr lang="fr-BE" b="1" dirty="0" smtClean="0">
                    <a:ea typeface="Times New Roman"/>
                    <a:cs typeface="Times New Roman"/>
                  </a:rPr>
                  <a:t>sous-estimées</a:t>
                </a:r>
              </a:p>
              <a:p>
                <a:pPr algn="ctr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Ø"/>
                </a:pPr>
                <a:r>
                  <a:rPr lang="fr-BE" b="1" dirty="0">
                    <a:ea typeface="Times New Roman"/>
                    <a:cs typeface="Times New Roman"/>
                  </a:rPr>
                  <a:t>L</a:t>
                </a:r>
                <a:r>
                  <a:rPr lang="fr-BE" b="1" dirty="0" smtClean="0">
                    <a:ea typeface="Times New Roman"/>
                    <a:cs typeface="Times New Roman"/>
                  </a:rPr>
                  <a:t>es </a:t>
                </a:r>
                <a:r>
                  <a:rPr lang="fr-BE" b="1" dirty="0">
                    <a:ea typeface="Times New Roman"/>
                    <a:cs typeface="Times New Roman"/>
                  </a:rPr>
                  <a:t>entités bénéficient d’une dotation négative : </a:t>
                </a:r>
              </a:p>
              <a:p>
                <a:pPr marL="0" indent="0" algn="just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endParaRPr lang="fr-BE" b="1" dirty="0" smtClean="0">
                  <a:ea typeface="Times New Roman"/>
                  <a:cs typeface="Times New Roman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endParaRPr lang="fr-BE" b="1" dirty="0">
                  <a:ea typeface="Times New Roman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Ø"/>
                </a:pPr>
                <a:r>
                  <a:rPr lang="fr-BE" b="1" dirty="0" smtClean="0">
                    <a:solidFill>
                      <a:schemeClr val="accent6">
                        <a:lumMod val="25000"/>
                      </a:schemeClr>
                    </a:solidFill>
                    <a:ea typeface="Times New Roman"/>
                    <a:cs typeface="Times New Roman"/>
                  </a:rPr>
                  <a:t>Dotation négative</a:t>
                </a:r>
                <a:endParaRPr lang="fr-BE" b="1" dirty="0">
                  <a:solidFill>
                    <a:schemeClr val="accent6">
                      <a:lumMod val="25000"/>
                    </a:schemeClr>
                  </a:solidFill>
                  <a:ea typeface="Times New Roman"/>
                  <a:cs typeface="Times New Roman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endParaRPr lang="fr-BE" b="1" dirty="0" smtClean="0">
                  <a:ea typeface="Times New Roman"/>
                  <a:cs typeface="Times New Roman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endParaRPr lang="fr-BE" b="1" dirty="0" smtClean="0"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357192"/>
              </a:xfrm>
              <a:blipFill rotWithShape="1">
                <a:blip r:embed="rId2"/>
                <a:stretch>
                  <a:fillRect l="-1111" r="-1111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605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010194"/>
              </p:ext>
            </p:extLst>
          </p:nvPr>
        </p:nvGraphicFramePr>
        <p:xfrm>
          <a:off x="467544" y="4005064"/>
          <a:ext cx="8064895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88232"/>
                <a:gridCol w="2160240"/>
                <a:gridCol w="1944216"/>
                <a:gridCol w="18722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Entités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Charge</a:t>
                      </a:r>
                      <a:r>
                        <a:rPr lang="fr-BE" baseline="0" dirty="0" smtClean="0"/>
                        <a:t>s du passé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Dotation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Ecart</a:t>
                      </a:r>
                      <a:endParaRPr lang="fr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FWB</a:t>
                      </a:r>
                      <a:r>
                        <a:rPr lang="fr-BE" baseline="0" dirty="0" smtClean="0"/>
                        <a:t> et RW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245 000</a:t>
                      </a:r>
                      <a:r>
                        <a:rPr lang="fr-BE" baseline="0" dirty="0" smtClean="0"/>
                        <a:t> 000 </a:t>
                      </a:r>
                      <a:r>
                        <a:rPr lang="fr-BE" dirty="0" smtClean="0"/>
                        <a:t>€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195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dirty="0" smtClean="0"/>
                        <a:t>769 000 </a:t>
                      </a:r>
                      <a:r>
                        <a:rPr lang="fr-BE" baseline="0" dirty="0" smtClean="0"/>
                        <a:t>€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-49</a:t>
                      </a:r>
                      <a:r>
                        <a:rPr lang="fr-BE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BE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231 000 </a:t>
                      </a:r>
                      <a:r>
                        <a:rPr lang="fr-BE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€</a:t>
                      </a:r>
                      <a:endParaRPr lang="fr-BE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VG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aseline="0" dirty="0" smtClean="0"/>
                        <a:t>514 000 000 €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aseline="0" dirty="0" smtClean="0"/>
                        <a:t>345 475 000 €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fr-BE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168 525 000 </a:t>
                      </a:r>
                      <a:r>
                        <a:rPr lang="fr-BE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€</a:t>
                      </a:r>
                      <a:endParaRPr lang="fr-BE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err="1" smtClean="0"/>
                        <a:t>Cocom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69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dirty="0" smtClean="0"/>
                        <a:t>500</a:t>
                      </a:r>
                      <a:r>
                        <a:rPr lang="fr-BE" baseline="0" dirty="0" smtClean="0"/>
                        <a:t> 000 €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53 000 </a:t>
                      </a:r>
                      <a:r>
                        <a:rPr lang="fr-BE" baseline="0" dirty="0" smtClean="0"/>
                        <a:t>000 </a:t>
                      </a:r>
                      <a:r>
                        <a:rPr lang="fr-BE" dirty="0" smtClean="0"/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fr-BE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16 500 000</a:t>
                      </a:r>
                      <a:r>
                        <a:rPr lang="fr-BE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€</a:t>
                      </a:r>
                      <a:endParaRPr lang="fr-BE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C.</a:t>
                      </a:r>
                      <a:r>
                        <a:rPr lang="fr-BE" baseline="0" dirty="0" smtClean="0"/>
                        <a:t> germanophone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5</a:t>
                      </a:r>
                      <a:r>
                        <a:rPr lang="fr-BE" baseline="0" dirty="0" smtClean="0"/>
                        <a:t> </a:t>
                      </a:r>
                      <a:r>
                        <a:rPr lang="fr-BE" dirty="0" smtClean="0"/>
                        <a:t>700 000 €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aseline="0" dirty="0" smtClean="0"/>
                        <a:t>3 428 000 €</a:t>
                      </a:r>
                      <a:endParaRPr lang="fr-B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-2</a:t>
                      </a:r>
                      <a:r>
                        <a:rPr lang="fr-BE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BE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272 000 </a:t>
                      </a:r>
                      <a:r>
                        <a:rPr lang="fr-BE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€</a:t>
                      </a:r>
                      <a:endParaRPr lang="fr-BE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55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0"/>
            <a:ext cx="9361040" cy="1124744"/>
          </a:xfrm>
        </p:spPr>
        <p:txBody>
          <a:bodyPr/>
          <a:lstStyle/>
          <a:p>
            <a:r>
              <a:rPr lang="fr-BE" sz="4000" dirty="0" smtClean="0"/>
              <a:t>6</a:t>
            </a:r>
            <a:r>
              <a:rPr lang="fr-BE" sz="4000" baseline="30000" dirty="0" smtClean="0"/>
              <a:t>ème</a:t>
            </a:r>
            <a:r>
              <a:rPr lang="fr-BE" sz="4000" dirty="0" smtClean="0"/>
              <a:t> réforme : coûts de fonctionnement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fr-BE" b="1" u="sng" dirty="0" smtClean="0">
                <a:ea typeface="Times New Roman"/>
                <a:cs typeface="Times New Roman"/>
              </a:rPr>
              <a:t>Les matières sociales :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La charge de travail des dossiers à traiter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18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Exemple : les prestations familiales </a:t>
            </a:r>
            <a:r>
              <a:rPr lang="fr-BE" sz="1800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(-26 </a:t>
            </a:r>
            <a:r>
              <a:rPr lang="fr-BE" sz="18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millions </a:t>
            </a:r>
            <a:r>
              <a:rPr lang="fr-BE" sz="1800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€ pour </a:t>
            </a:r>
            <a:r>
              <a:rPr lang="fr-BE" sz="18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la </a:t>
            </a:r>
            <a:r>
              <a:rPr lang="fr-BE" sz="1800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RW et                         					    -580 mille € pour BXL)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Le personnel (recrutement, formation, salaire, etc</a:t>
            </a:r>
            <a:r>
              <a:rPr lang="fr-BE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.</a:t>
            </a:r>
            <a:r>
              <a:rPr lang="fr-BE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)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1800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Exemple : à Bruxelles, 100 ETP supplémentaires = 9,2 millions €</a:t>
            </a:r>
            <a:endParaRPr lang="fr-BE" sz="1800" b="1" dirty="0">
              <a:solidFill>
                <a:prstClr val="black">
                  <a:lumMod val="50000"/>
                  <a:lumOff val="50000"/>
                </a:prstClr>
              </a:solidFill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Les cotisations pension (678 754 € pour la RW </a:t>
            </a:r>
            <a:r>
              <a:rPr lang="fr-BE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et   100 </a:t>
            </a:r>
            <a:r>
              <a:rPr lang="fr-BE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000 </a:t>
            </a:r>
            <a:r>
              <a:rPr lang="fr-BE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€ pour BXL)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Le </a:t>
            </a:r>
            <a:r>
              <a:rPr lang="fr-BE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bilinguisme à </a:t>
            </a:r>
            <a:r>
              <a:rPr lang="fr-BE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Bruxelles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sz="2600" b="1" dirty="0">
              <a:solidFill>
                <a:prstClr val="black">
                  <a:lumMod val="50000"/>
                  <a:lumOff val="50000"/>
                </a:prstClr>
              </a:solidFill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sz="3100" b="1" u="sng" dirty="0" smtClean="0"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b="1" dirty="0" smtClean="0">
              <a:ea typeface="Times New Roman"/>
              <a:cs typeface="Times New Roman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605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5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0"/>
            <a:ext cx="9361040" cy="1124744"/>
          </a:xfrm>
        </p:spPr>
        <p:txBody>
          <a:bodyPr/>
          <a:lstStyle/>
          <a:p>
            <a:r>
              <a:rPr lang="fr-BE" sz="4000" dirty="0" smtClean="0"/>
              <a:t>6</a:t>
            </a:r>
            <a:r>
              <a:rPr lang="fr-BE" sz="4000" baseline="30000" dirty="0" smtClean="0"/>
              <a:t>ème</a:t>
            </a:r>
            <a:r>
              <a:rPr lang="fr-BE" sz="4000" dirty="0" smtClean="0"/>
              <a:t> réforme : coûts de fonctionnement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Le bâtiment et les locaux</a:t>
            </a:r>
            <a:endParaRPr lang="fr-BE" b="1" dirty="0">
              <a:solidFill>
                <a:prstClr val="black">
                  <a:lumMod val="50000"/>
                  <a:lumOff val="50000"/>
                </a:prstClr>
              </a:solidFill>
              <a:ea typeface="Times New Roman"/>
              <a:cs typeface="Times New Roman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18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En Wallonie : la rénovation </a:t>
            </a:r>
            <a:r>
              <a:rPr lang="fr-BE" sz="1800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du bâtiment provisoire (</a:t>
            </a:r>
            <a:r>
              <a:rPr lang="fr-BE" sz="18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1,8 millions €</a:t>
            </a:r>
            <a:r>
              <a:rPr lang="fr-BE" sz="1800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) et le mobilier et le matériel </a:t>
            </a:r>
            <a:r>
              <a:rPr lang="fr-BE" sz="18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informatique (</a:t>
            </a:r>
            <a:r>
              <a:rPr lang="fr-BE" sz="1800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18 443 €) + le bâtiment définitif</a:t>
            </a:r>
            <a:endParaRPr lang="fr-BE" sz="1800" b="1" dirty="0">
              <a:solidFill>
                <a:prstClr val="black">
                  <a:lumMod val="50000"/>
                  <a:lumOff val="50000"/>
                </a:prstClr>
              </a:solidFill>
              <a:ea typeface="Times New Roman"/>
              <a:cs typeface="Times New Roman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18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A Bruxelles : </a:t>
            </a:r>
            <a:r>
              <a:rPr lang="fr-BE" sz="1800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l’achat </a:t>
            </a:r>
            <a:r>
              <a:rPr lang="fr-BE" sz="18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du bâtiment de </a:t>
            </a:r>
            <a:r>
              <a:rPr lang="fr-BE" sz="1800" b="1" dirty="0" err="1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Famifed</a:t>
            </a:r>
            <a:endParaRPr lang="fr-BE" sz="1800" b="1" dirty="0" smtClean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 smtClean="0">
                <a:ea typeface="Times New Roman"/>
                <a:cs typeface="Times New Roman"/>
              </a:rPr>
              <a:t>Le </a:t>
            </a:r>
            <a:r>
              <a:rPr lang="fr-BE" b="1" dirty="0">
                <a:ea typeface="Times New Roman"/>
                <a:cs typeface="Times New Roman"/>
              </a:rPr>
              <a:t>matériel informatique (</a:t>
            </a:r>
            <a:r>
              <a:rPr lang="fr-BE" b="1" dirty="0" smtClean="0">
                <a:ea typeface="Times New Roman"/>
                <a:cs typeface="Times New Roman"/>
              </a:rPr>
              <a:t>380 500 € pour le RW)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>
                <a:ea typeface="Times New Roman"/>
                <a:cs typeface="Times New Roman"/>
              </a:rPr>
              <a:t>Les applications informatiques (coût fixe </a:t>
            </a:r>
            <a:r>
              <a:rPr lang="fr-BE" b="1" dirty="0" smtClean="0">
                <a:ea typeface="Times New Roman"/>
                <a:cs typeface="Times New Roman"/>
              </a:rPr>
              <a:t>min de </a:t>
            </a:r>
            <a:r>
              <a:rPr lang="fr-BE" b="1" dirty="0">
                <a:ea typeface="Times New Roman"/>
                <a:cs typeface="Times New Roman"/>
              </a:rPr>
              <a:t>5 millions </a:t>
            </a:r>
            <a:r>
              <a:rPr lang="fr-BE" b="1" dirty="0" smtClean="0">
                <a:ea typeface="Times New Roman"/>
                <a:cs typeface="Times New Roman"/>
              </a:rPr>
              <a:t>€)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 smtClean="0">
                <a:ea typeface="Times New Roman"/>
                <a:cs typeface="Times New Roman"/>
              </a:rPr>
              <a:t>Le transfert de données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b="1" dirty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b="1" dirty="0" smtClean="0">
              <a:ea typeface="Times New Roman"/>
              <a:cs typeface="Times New Roman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605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387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0"/>
            <a:ext cx="9361040" cy="1124744"/>
          </a:xfrm>
        </p:spPr>
        <p:txBody>
          <a:bodyPr/>
          <a:lstStyle/>
          <a:p>
            <a:r>
              <a:rPr lang="fr-BE" sz="4000" dirty="0" smtClean="0"/>
              <a:t>6</a:t>
            </a:r>
            <a:r>
              <a:rPr lang="fr-BE" sz="4000" baseline="30000" dirty="0" smtClean="0"/>
              <a:t>ème</a:t>
            </a:r>
            <a:r>
              <a:rPr lang="fr-BE" sz="4000" dirty="0" smtClean="0"/>
              <a:t> réforme </a:t>
            </a:r>
            <a:r>
              <a:rPr lang="fr-BE" sz="4000" dirty="0"/>
              <a:t>: coûts de fonctionnement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605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fr-BE" b="1" u="sng" dirty="0" smtClean="0">
                <a:ea typeface="Times New Roman"/>
                <a:cs typeface="Times New Roman"/>
              </a:rPr>
              <a:t>Les politiques d’emploi :</a:t>
            </a:r>
            <a:endParaRPr lang="fr-BE" b="1" dirty="0" smtClean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 smtClean="0">
                <a:ea typeface="Times New Roman"/>
                <a:cs typeface="Times New Roman"/>
              </a:rPr>
              <a:t>Les </a:t>
            </a:r>
            <a:r>
              <a:rPr lang="fr-BE" b="1" dirty="0">
                <a:ea typeface="Times New Roman"/>
                <a:cs typeface="Times New Roman"/>
              </a:rPr>
              <a:t>frais de gestions réelles &gt;</a:t>
            </a:r>
            <a:r>
              <a:rPr lang="fr-BE" b="1" dirty="0" smtClean="0">
                <a:ea typeface="Times New Roman"/>
                <a:cs typeface="Times New Roman"/>
              </a:rPr>
              <a:t> </a:t>
            </a:r>
            <a:r>
              <a:rPr lang="fr-BE" b="1" dirty="0">
                <a:ea typeface="Times New Roman"/>
                <a:cs typeface="Times New Roman"/>
              </a:rPr>
              <a:t>l</a:t>
            </a:r>
            <a:r>
              <a:rPr lang="fr-BE" b="1" dirty="0" smtClean="0">
                <a:ea typeface="Times New Roman"/>
                <a:cs typeface="Times New Roman"/>
              </a:rPr>
              <a:t>’enveloppe fédérale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sz="2600" b="1" u="sng" dirty="0"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sz="2600" b="1" u="sng" dirty="0" smtClean="0"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sz="2600" b="1" u="sng" dirty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 smtClean="0">
                <a:ea typeface="Times New Roman"/>
                <a:cs typeface="Times New Roman"/>
              </a:rPr>
              <a:t>La perte d’économies d’échelle : les titres-services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b="1" dirty="0" smtClean="0"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b="1" dirty="0"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b="1" dirty="0" smtClean="0">
              <a:ea typeface="Times New Roman"/>
              <a:cs typeface="Times New Roman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102235"/>
              </p:ext>
            </p:extLst>
          </p:nvPr>
        </p:nvGraphicFramePr>
        <p:xfrm>
          <a:off x="323528" y="2780928"/>
          <a:ext cx="8308920" cy="206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48472"/>
                <a:gridCol w="1800200"/>
                <a:gridCol w="216024"/>
                <a:gridCol w="2044224"/>
              </a:tblGrid>
              <a:tr h="370840">
                <a:tc>
                  <a:txBody>
                    <a:bodyPr/>
                    <a:lstStyle/>
                    <a:p>
                      <a:endParaRPr lang="fr-B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Région</a:t>
                      </a:r>
                      <a:r>
                        <a:rPr lang="fr-BE" sz="1600" baseline="0" dirty="0" smtClean="0"/>
                        <a:t> wallonne</a:t>
                      </a:r>
                      <a:endParaRPr lang="fr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baseline="0" dirty="0" smtClean="0"/>
                        <a:t>Bruxelles</a:t>
                      </a:r>
                      <a:endParaRPr lang="fr-B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600" dirty="0" smtClean="0"/>
                        <a:t>Frais de gestion</a:t>
                      </a:r>
                      <a:endParaRPr lang="fr-BE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70 000 € par agent transféré</a:t>
                      </a:r>
                      <a:endParaRPr lang="fr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600" dirty="0" smtClean="0"/>
                        <a:t>Transfert financier</a:t>
                      </a:r>
                      <a:endParaRPr lang="fr-BE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54 000 € par agent transféré</a:t>
                      </a:r>
                      <a:endParaRPr lang="fr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600" dirty="0" smtClean="0"/>
                        <a:t>Montant de</a:t>
                      </a:r>
                      <a:r>
                        <a:rPr lang="fr-BE" sz="1600" baseline="0" dirty="0" smtClean="0"/>
                        <a:t> la </a:t>
                      </a:r>
                      <a:r>
                        <a:rPr lang="fr-BE" sz="1600" dirty="0" smtClean="0"/>
                        <a:t>charge nette de la Région </a:t>
                      </a:r>
                      <a:endParaRPr lang="fr-BE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16 000 € par agent transféré</a:t>
                      </a:r>
                      <a:endParaRPr lang="fr-BE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600" dirty="0" smtClean="0"/>
                        <a:t>Montant total de</a:t>
                      </a:r>
                      <a:r>
                        <a:rPr lang="fr-BE" sz="1600" baseline="0" dirty="0" smtClean="0"/>
                        <a:t> la</a:t>
                      </a:r>
                      <a:r>
                        <a:rPr lang="fr-BE" sz="1600" dirty="0" smtClean="0"/>
                        <a:t> charge nette de la Région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7 344 000 €</a:t>
                      </a:r>
                      <a:r>
                        <a:rPr lang="fr-BE" sz="1600" baseline="0" dirty="0" smtClean="0"/>
                        <a:t> </a:t>
                      </a:r>
                    </a:p>
                    <a:p>
                      <a:pPr algn="ctr"/>
                      <a:r>
                        <a:rPr lang="fr-BE" sz="1600" dirty="0" smtClean="0"/>
                        <a:t>(459 agents)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1 616 000 € </a:t>
                      </a:r>
                      <a:r>
                        <a:rPr lang="fr-BE" sz="1600" baseline="0" dirty="0" smtClean="0"/>
                        <a:t> </a:t>
                      </a:r>
                    </a:p>
                    <a:p>
                      <a:pPr algn="ctr"/>
                      <a:r>
                        <a:rPr lang="fr-BE" sz="1600" dirty="0" smtClean="0"/>
                        <a:t>(101 agents)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BE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901812"/>
              </p:ext>
            </p:extLst>
          </p:nvPr>
        </p:nvGraphicFramePr>
        <p:xfrm>
          <a:off x="457200" y="5340485"/>
          <a:ext cx="8229600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66528"/>
                <a:gridCol w="1656184"/>
                <a:gridCol w="1656184"/>
                <a:gridCol w="1584176"/>
                <a:gridCol w="1666528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Prix</a:t>
                      </a:r>
                      <a:endParaRPr lang="fr-BE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Nombre</a:t>
                      </a:r>
                      <a:endParaRPr lang="fr-BE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Coût annuel</a:t>
                      </a:r>
                      <a:endParaRPr lang="fr-BE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Perte </a:t>
                      </a:r>
                      <a:endParaRPr lang="fr-BE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Fédéral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0,1210 €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115 728 491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14 003 147 €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/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RW</a:t>
                      </a:r>
                      <a:endParaRPr lang="fr-BE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0,1314 €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31 000 000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4 073 400 €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+320 000 €</a:t>
                      </a:r>
                      <a:endParaRPr lang="fr-BE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RBC</a:t>
                      </a:r>
                      <a:endParaRPr lang="fr-BE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0,2359 </a:t>
                      </a:r>
                      <a:r>
                        <a:rPr lang="fr-BE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€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 </a:t>
                      </a:r>
                      <a:r>
                        <a:rPr lang="fr-BE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500</a:t>
                      </a:r>
                      <a:r>
                        <a:rPr lang="fr-BE" sz="16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000</a:t>
                      </a:r>
                      <a:endParaRPr lang="fr-BE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3 421</a:t>
                      </a:r>
                      <a:r>
                        <a:rPr lang="fr-BE" sz="16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275</a:t>
                      </a:r>
                      <a:r>
                        <a:rPr lang="fr-BE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€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+1 666 775 €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93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0"/>
            <a:ext cx="9361040" cy="1124744"/>
          </a:xfrm>
        </p:spPr>
        <p:txBody>
          <a:bodyPr/>
          <a:lstStyle/>
          <a:p>
            <a:r>
              <a:rPr lang="fr-BE" sz="4000" dirty="0" smtClean="0"/>
              <a:t>Conclusion</a:t>
            </a:r>
            <a:endParaRPr lang="fr-BE" sz="40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605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2200" b="1" u="sng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Dépenses </a:t>
            </a:r>
            <a:r>
              <a:rPr lang="fr-BE" sz="2200" b="1" u="sng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de missions </a:t>
            </a:r>
            <a:r>
              <a:rPr lang="fr-BE" sz="22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: les dotations sont réparties en fonction de clés qui ne correspondent pas à la répartition des dépenses</a:t>
            </a:r>
            <a:r>
              <a:rPr lang="fr-BE" sz="2200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2200" b="1" u="sng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Omission de charges </a:t>
            </a:r>
            <a:r>
              <a:rPr lang="fr-BE" sz="22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: la sous-estimation des charges du passé des infrastructures </a:t>
            </a:r>
            <a:r>
              <a:rPr lang="fr-BE" sz="2200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hospitalières </a:t>
            </a:r>
            <a:r>
              <a:rPr lang="fr-BE" sz="22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provoque une dotation négative.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2200" b="1" u="sng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Dépenses de fonctionnement </a:t>
            </a:r>
            <a:r>
              <a:rPr lang="fr-BE" sz="22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: les dotations ne tiennent pas compte des coûts liés à la perte d’économie d’échelle: 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18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En Wallonie : 1 € = 5 € = ↑ de 29 millions €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1800" b="1" dirty="0">
                <a:solidFill>
                  <a:prstClr val="black">
                    <a:lumMod val="50000"/>
                    <a:lumOff val="50000"/>
                  </a:prstClr>
                </a:solidFill>
                <a:ea typeface="Times New Roman"/>
                <a:cs typeface="Times New Roman"/>
              </a:rPr>
              <a:t>A Bruxelles : 1 € = 8 €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b="1" dirty="0">
              <a:solidFill>
                <a:prstClr val="black">
                  <a:lumMod val="50000"/>
                  <a:lumOff val="50000"/>
                </a:prstClr>
              </a:solidFill>
              <a:ea typeface="Times New Roman"/>
              <a:cs typeface="Times New Roman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fr-BE" b="1" i="1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fr-BE" sz="2000" b="1" dirty="0"/>
          </a:p>
        </p:txBody>
      </p:sp>
    </p:spTree>
    <p:extLst>
      <p:ext uri="{BB962C8B-B14F-4D97-AF65-F5344CB8AC3E}">
        <p14:creationId xmlns:p14="http://schemas.microsoft.com/office/powerpoint/2010/main" val="42510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Merci pour votre attention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fr-BE" dirty="0" smtClean="0"/>
          </a:p>
          <a:p>
            <a:r>
              <a:rPr lang="fr-BE" dirty="0" smtClean="0"/>
              <a:t>Cette présentation est tirée d’une étude réalisée par le Département d’Economie appliquée de l’Université Libre de Bruxelles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898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fr-BE" sz="4000" dirty="0" smtClean="0"/>
              <a:t>Introduction</a:t>
            </a:r>
            <a:endParaRPr lang="fr-BE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BE" sz="2200" b="1" dirty="0" smtClean="0"/>
              <a:t>Les étapes </a:t>
            </a:r>
            <a:r>
              <a:rPr lang="fr-BE" sz="2200" b="1" dirty="0"/>
              <a:t>de la </a:t>
            </a:r>
            <a:r>
              <a:rPr lang="fr-BE" sz="2200" b="1" u="sng" dirty="0"/>
              <a:t>fédéralisation</a:t>
            </a:r>
            <a:r>
              <a:rPr lang="fr-BE" sz="2200" b="1" dirty="0"/>
              <a:t> </a:t>
            </a:r>
            <a:r>
              <a:rPr lang="fr-BE" sz="2200" b="1" dirty="0" smtClean="0"/>
              <a:t>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BE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1970 </a:t>
            </a:r>
            <a:r>
              <a:rPr lang="fr-BE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: Communautés </a:t>
            </a:r>
            <a:r>
              <a:rPr lang="fr-BE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culturelles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BE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1980 </a:t>
            </a:r>
            <a:r>
              <a:rPr lang="fr-BE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: </a:t>
            </a:r>
            <a:r>
              <a:rPr lang="fr-BE" sz="2000" b="1" dirty="0"/>
              <a:t>Transfert </a:t>
            </a:r>
            <a:r>
              <a:rPr lang="fr-BE" sz="2000" b="1" dirty="0" smtClean="0"/>
              <a:t>+ Régions </a:t>
            </a:r>
            <a:r>
              <a:rPr lang="fr-BE" sz="2000" b="1" dirty="0"/>
              <a:t>wallonne et </a:t>
            </a:r>
            <a:r>
              <a:rPr lang="fr-BE" sz="2000" b="1" dirty="0" smtClean="0"/>
              <a:t>flamande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BE" sz="2000" b="1" dirty="0" smtClean="0"/>
              <a:t>1989 : RBC + transfert + financement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BE" sz="2000" b="1" dirty="0"/>
              <a:t>1970 : </a:t>
            </a:r>
            <a:r>
              <a:rPr lang="fr-BE" sz="2000" b="1" dirty="0" smtClean="0"/>
              <a:t>Etat fédéral + </a:t>
            </a:r>
            <a:r>
              <a:rPr lang="fr-BE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transfert + refinancement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BE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2001: </a:t>
            </a:r>
            <a:r>
              <a:rPr lang="fr-BE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Transfert + autonomie fiscale + financement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fr-BE" sz="2200" b="1" i="1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fr-BE" sz="2200" b="1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fr-BE" sz="2200" b="1" i="1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fr-BE" sz="2200" b="1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fr-BE" sz="2200" b="1" i="1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fr-BE" sz="2200" b="1" dirty="0" smtClean="0"/>
          </a:p>
        </p:txBody>
      </p:sp>
      <p:sp>
        <p:nvSpPr>
          <p:cNvPr id="5" name="Rectangle à coins arrondis 4"/>
          <p:cNvSpPr/>
          <p:nvPr/>
        </p:nvSpPr>
        <p:spPr>
          <a:xfrm>
            <a:off x="683568" y="4149080"/>
            <a:ext cx="7776864" cy="2160240"/>
          </a:xfrm>
          <a:prstGeom prst="roundRect">
            <a:avLst/>
          </a:prstGeom>
          <a:solidFill>
            <a:schemeClr val="accent6">
              <a:lumMod val="50000"/>
              <a:alpha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BE" sz="22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6ème </a:t>
            </a:r>
            <a:r>
              <a:rPr lang="fr-BE" sz="22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réforme de l’Etat : transfert + </a:t>
            </a:r>
            <a:r>
              <a:rPr lang="fr-BE" sz="22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financement</a:t>
            </a:r>
          </a:p>
          <a:p>
            <a:pPr algn="just"/>
            <a:r>
              <a:rPr lang="fr-BE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Les </a:t>
            </a:r>
            <a:r>
              <a:rPr lang="fr-BE" sz="22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Communautés</a:t>
            </a:r>
            <a:r>
              <a:rPr lang="fr-BE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: les allocations familiales, les soins de santé, l’aide aux personnes âgées/handicapées et les infrastructures </a:t>
            </a:r>
            <a:r>
              <a:rPr lang="fr-BE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hospitalières</a:t>
            </a:r>
            <a:endParaRPr lang="fr-BE" sz="22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fr-BE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Les </a:t>
            </a:r>
            <a:r>
              <a:rPr lang="fr-BE" sz="22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Régions</a:t>
            </a:r>
            <a:r>
              <a:rPr lang="fr-BE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: l’emploi et les dépenses fiscales</a:t>
            </a:r>
          </a:p>
        </p:txBody>
      </p:sp>
    </p:spTree>
    <p:extLst>
      <p:ext uri="{BB962C8B-B14F-4D97-AF65-F5344CB8AC3E}">
        <p14:creationId xmlns:p14="http://schemas.microsoft.com/office/powerpoint/2010/main" val="72411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fr-BE" sz="4000" dirty="0" smtClean="0"/>
              <a:t>Plan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fr-BE" b="1" u="sng" dirty="0"/>
              <a:t>Partie 1</a:t>
            </a:r>
            <a:r>
              <a:rPr lang="fr-BE" b="1" dirty="0"/>
              <a:t>: </a:t>
            </a:r>
            <a:r>
              <a:rPr lang="fr-BE" b="1" dirty="0" smtClean="0"/>
              <a:t>Incidences </a:t>
            </a:r>
            <a:r>
              <a:rPr lang="fr-BE" b="1" dirty="0"/>
              <a:t>de la </a:t>
            </a:r>
            <a:r>
              <a:rPr lang="fr-BE" b="1" dirty="0" smtClean="0"/>
              <a:t>6</a:t>
            </a:r>
            <a:r>
              <a:rPr lang="fr-BE" b="1" baseline="30000" dirty="0" smtClean="0"/>
              <a:t>ème</a:t>
            </a:r>
            <a:r>
              <a:rPr lang="fr-BE" b="1" dirty="0" smtClean="0"/>
              <a:t> réforme </a:t>
            </a:r>
            <a:r>
              <a:rPr lang="fr-BE" b="1" dirty="0"/>
              <a:t>de l’Etat sur le budget des différentes entités </a:t>
            </a:r>
            <a:r>
              <a:rPr lang="fr-BE" b="1" dirty="0" smtClean="0"/>
              <a:t>fédérées</a:t>
            </a:r>
          </a:p>
          <a:p>
            <a:pPr lvl="0" algn="just">
              <a:buFont typeface="Wingdings" panose="05000000000000000000" pitchFamily="2" charset="2"/>
              <a:buChar char="v"/>
            </a:pPr>
            <a:endParaRPr lang="fr-BE" b="1" dirty="0"/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fr-BE" b="1" u="sng" dirty="0"/>
              <a:t>Partie </a:t>
            </a:r>
            <a:r>
              <a:rPr lang="fr-BE" b="1" u="sng" dirty="0" smtClean="0"/>
              <a:t>2 </a:t>
            </a:r>
            <a:r>
              <a:rPr lang="fr-BE" b="1" dirty="0" smtClean="0"/>
              <a:t>: Incidences budgétaires de la clé 80-20 appliquée à Bruxelles</a:t>
            </a:r>
          </a:p>
          <a:p>
            <a:pPr lvl="0" algn="just">
              <a:buFont typeface="Wingdings" panose="05000000000000000000" pitchFamily="2" charset="2"/>
              <a:buChar char="v"/>
            </a:pPr>
            <a:endParaRPr lang="fr-BE" b="1" dirty="0"/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fr-BE" b="1" u="sng" dirty="0"/>
              <a:t>Partie 3 </a:t>
            </a:r>
            <a:r>
              <a:rPr lang="fr-BE" b="1" dirty="0"/>
              <a:t>: </a:t>
            </a:r>
            <a:r>
              <a:rPr lang="fr-BE" b="1" dirty="0" smtClean="0"/>
              <a:t>Incidences budgétaires de </a:t>
            </a:r>
            <a:r>
              <a:rPr lang="fr-BE" b="1" dirty="0"/>
              <a:t>la clé de financement des étudiants </a:t>
            </a:r>
            <a:r>
              <a:rPr lang="fr-BE" b="1" dirty="0" smtClean="0"/>
              <a:t>étrangers</a:t>
            </a:r>
          </a:p>
          <a:p>
            <a:pPr lvl="0" algn="just">
              <a:buFont typeface="Wingdings" panose="05000000000000000000" pitchFamily="2" charset="2"/>
              <a:buChar char="v"/>
            </a:pPr>
            <a:endParaRPr lang="fr-BE" b="1" dirty="0"/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fr-BE" b="1" u="sng" dirty="0" smtClean="0"/>
              <a:t>Partie 4</a:t>
            </a:r>
            <a:r>
              <a:rPr lang="fr-BE" b="1" dirty="0" smtClean="0"/>
              <a:t> : Difficultés </a:t>
            </a:r>
            <a:r>
              <a:rPr lang="fr-BE" b="1" dirty="0"/>
              <a:t>financières causées par la </a:t>
            </a:r>
            <a:r>
              <a:rPr lang="fr-BE" b="1" dirty="0" smtClean="0"/>
              <a:t>6</a:t>
            </a:r>
            <a:r>
              <a:rPr lang="fr-BE" b="1" baseline="30000" dirty="0" smtClean="0"/>
              <a:t>ème</a:t>
            </a:r>
            <a:r>
              <a:rPr lang="fr-BE" b="1" dirty="0" smtClean="0"/>
              <a:t> </a:t>
            </a:r>
            <a:r>
              <a:rPr lang="fr-BE" b="1" dirty="0"/>
              <a:t>réforme de l’Etat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53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30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4744"/>
          </a:xfrm>
        </p:spPr>
        <p:txBody>
          <a:bodyPr/>
          <a:lstStyle/>
          <a:p>
            <a:r>
              <a:rPr lang="fr-BE" sz="4000" dirty="0" smtClean="0"/>
              <a:t>Clé 80-20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73524" cy="452596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BE" b="1" dirty="0" smtClean="0"/>
              <a:t>Les </a:t>
            </a:r>
            <a:r>
              <a:rPr lang="fr-BE" b="1" dirty="0"/>
              <a:t>f</a:t>
            </a:r>
            <a:r>
              <a:rPr lang="fr-BE" b="1" dirty="0" smtClean="0"/>
              <a:t>rancophones &gt; 80% </a:t>
            </a:r>
            <a:r>
              <a:rPr lang="fr-BE" b="1" dirty="0"/>
              <a:t>de la population </a:t>
            </a:r>
            <a:r>
              <a:rPr lang="fr-BE" b="1" dirty="0" smtClean="0"/>
              <a:t>bruxelloise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BE" b="1" dirty="0" smtClean="0"/>
              <a:t>L’application de </a:t>
            </a:r>
            <a:r>
              <a:rPr lang="fr-BE" b="1" dirty="0"/>
              <a:t>clés plus </a:t>
            </a:r>
            <a:r>
              <a:rPr lang="fr-BE" b="1" dirty="0" smtClean="0"/>
              <a:t>favorables </a:t>
            </a:r>
            <a:r>
              <a:rPr lang="fr-BE" b="1" dirty="0"/>
              <a:t>à </a:t>
            </a:r>
            <a:r>
              <a:rPr lang="fr-BE" b="1" dirty="0" smtClean="0"/>
              <a:t>la FWB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BE" b="1" u="sng" dirty="0" smtClean="0"/>
              <a:t>Exemple : masse TVA</a:t>
            </a:r>
            <a:endParaRPr lang="fr-BE" b="1" u="sng" dirty="0"/>
          </a:p>
          <a:p>
            <a:endParaRPr lang="fr-B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796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627697962"/>
              </p:ext>
            </p:extLst>
          </p:nvPr>
        </p:nvGraphicFramePr>
        <p:xfrm>
          <a:off x="1331640" y="3284984"/>
          <a:ext cx="5568136" cy="383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4227555" y="5229200"/>
            <a:ext cx="2304256" cy="432048"/>
          </a:xfrm>
          <a:prstGeom prst="roundRect">
            <a:avLst/>
          </a:prstGeom>
          <a:solidFill>
            <a:schemeClr val="accent6">
              <a:lumMod val="75000"/>
              <a:alpha val="2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>
                <a:solidFill>
                  <a:srgbClr val="E8B7B7">
                    <a:lumMod val="50000"/>
                  </a:srgbClr>
                </a:solidFill>
              </a:rPr>
              <a:t>+ </a:t>
            </a:r>
            <a:r>
              <a:rPr lang="fr-BE" b="1" dirty="0" smtClean="0">
                <a:solidFill>
                  <a:srgbClr val="E8B7B7">
                    <a:lumMod val="50000"/>
                  </a:srgbClr>
                </a:solidFill>
              </a:rPr>
              <a:t>90 millions € </a:t>
            </a:r>
            <a:endParaRPr lang="fr-BE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391115" y="4535665"/>
            <a:ext cx="2304256" cy="432048"/>
          </a:xfrm>
          <a:prstGeom prst="roundRect">
            <a:avLst/>
          </a:prstGeom>
          <a:solidFill>
            <a:schemeClr val="accent6">
              <a:lumMod val="75000"/>
              <a:alpha val="3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>
                <a:solidFill>
                  <a:schemeClr val="accent6">
                    <a:lumMod val="50000"/>
                  </a:schemeClr>
                </a:solidFill>
              </a:rPr>
              <a:t>+ 170 millions €</a:t>
            </a:r>
            <a:endParaRPr lang="fr-BE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526468" y="3789040"/>
            <a:ext cx="2304256" cy="432048"/>
          </a:xfrm>
          <a:prstGeom prst="roundRect">
            <a:avLst/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>
                <a:solidFill>
                  <a:schemeClr val="accent6">
                    <a:lumMod val="50000"/>
                  </a:schemeClr>
                </a:solidFill>
              </a:rPr>
              <a:t>+ 260 millions €</a:t>
            </a:r>
            <a:endParaRPr lang="fr-BE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11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4744"/>
          </a:xfrm>
        </p:spPr>
        <p:txBody>
          <a:bodyPr/>
          <a:lstStyle/>
          <a:p>
            <a:r>
              <a:rPr lang="fr-BE" sz="4000" dirty="0" smtClean="0"/>
              <a:t>Clé 80-20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BE" b="1" dirty="0" smtClean="0"/>
              <a:t>L’application </a:t>
            </a:r>
            <a:r>
              <a:rPr lang="fr-BE" b="1" dirty="0"/>
              <a:t>de clés plus favorables à la </a:t>
            </a:r>
            <a:r>
              <a:rPr lang="fr-BE" b="1" dirty="0" smtClean="0"/>
              <a:t>FWB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BE" b="1" u="sng" dirty="0" smtClean="0"/>
              <a:t>Effet global :</a:t>
            </a:r>
            <a:endParaRPr lang="fr-BE" b="1" u="sng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790441"/>
              </p:ext>
            </p:extLst>
          </p:nvPr>
        </p:nvGraphicFramePr>
        <p:xfrm>
          <a:off x="503548" y="2996952"/>
          <a:ext cx="8280919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08212"/>
                <a:gridCol w="1872208"/>
                <a:gridCol w="2376264"/>
                <a:gridCol w="2124235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85-15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90-10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95-5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Masse TVA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+86 120 000 €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+171 977 000 €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+257 834 000 €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Produit IPP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+32 846 000 €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+65 599 000€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+98 352 000 €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Hôpitaux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+519 000 €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+1 037 000 €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+1 556 000 €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Droit de </a:t>
                      </a: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tirage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+11 375 000 €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+22 751 000 €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+34 126 000 €</a:t>
                      </a:r>
                      <a:endParaRPr lang="fr-BE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Total</a:t>
                      </a:r>
                      <a:endParaRPr lang="fr-BE" sz="1800" dirty="0">
                        <a:solidFill>
                          <a:schemeClr val="accent6">
                            <a:lumMod val="2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+130 860 000 €</a:t>
                      </a:r>
                      <a:endParaRPr lang="fr-BE" sz="1800" dirty="0">
                        <a:solidFill>
                          <a:schemeClr val="accent6">
                            <a:lumMod val="2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+261 364 000 €</a:t>
                      </a:r>
                      <a:endParaRPr lang="fr-BE" sz="1800" dirty="0">
                        <a:solidFill>
                          <a:schemeClr val="accent6">
                            <a:lumMod val="2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+391 868 000 €</a:t>
                      </a:r>
                      <a:endParaRPr lang="fr-BE" sz="1800" dirty="0">
                        <a:solidFill>
                          <a:schemeClr val="accent6">
                            <a:lumMod val="2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97" y="9525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9525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Flèche courbée vers le haut 18"/>
          <p:cNvSpPr/>
          <p:nvPr/>
        </p:nvSpPr>
        <p:spPr>
          <a:xfrm>
            <a:off x="3159259" y="5271647"/>
            <a:ext cx="2589233" cy="828092"/>
          </a:xfrm>
          <a:prstGeom prst="curvedUpArrow">
            <a:avLst/>
          </a:prstGeom>
          <a:solidFill>
            <a:schemeClr val="accent6">
              <a:lumMod val="50000"/>
              <a:alpha val="25000"/>
            </a:schemeClr>
          </a:solidFill>
          <a:ln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20" name="Flèche courbée vers le haut 19"/>
          <p:cNvSpPr/>
          <p:nvPr/>
        </p:nvSpPr>
        <p:spPr>
          <a:xfrm>
            <a:off x="3157830" y="5240815"/>
            <a:ext cx="4942561" cy="1291498"/>
          </a:xfrm>
          <a:prstGeom prst="curvedUpArrow">
            <a:avLst/>
          </a:prstGeom>
          <a:solidFill>
            <a:schemeClr val="accent6">
              <a:lumMod val="50000"/>
              <a:alpha val="25000"/>
            </a:schemeClr>
          </a:solidFill>
          <a:ln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913815" y="568569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b="1" dirty="0" smtClean="0">
                <a:solidFill>
                  <a:schemeClr val="accent6">
                    <a:lumMod val="50000"/>
                  </a:schemeClr>
                </a:solidFill>
              </a:rPr>
              <a:t>X2</a:t>
            </a:r>
            <a:endParaRPr lang="fr-BE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089050" y="616298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b="1" dirty="0" smtClean="0">
                <a:solidFill>
                  <a:schemeClr val="accent6">
                    <a:lumMod val="50000"/>
                  </a:schemeClr>
                </a:solidFill>
              </a:rPr>
              <a:t>X3</a:t>
            </a:r>
            <a:endParaRPr lang="fr-BE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55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4744"/>
          </a:xfrm>
        </p:spPr>
        <p:txBody>
          <a:bodyPr/>
          <a:lstStyle/>
          <a:p>
            <a:r>
              <a:rPr lang="fr-BE" sz="4000" dirty="0"/>
              <a:t>Etudiants étrangers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fr-BE" b="1" dirty="0" smtClean="0"/>
              <a:t>La dotation pour le financement des étudiants étrangers 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BE" b="1" u="sng" dirty="0" smtClean="0"/>
              <a:t>Les universités :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fr-BE" b="1" dirty="0" smtClean="0"/>
          </a:p>
          <a:p>
            <a:pPr marL="0" indent="0" algn="just">
              <a:lnSpc>
                <a:spcPct val="110000"/>
              </a:lnSpc>
              <a:buNone/>
            </a:pPr>
            <a:endParaRPr lang="fr-BE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fr-BE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fr-BE" b="1" u="sng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fr-BE" b="1" u="sng" dirty="0" smtClean="0"/>
              <a:t>Les hautes-écoles 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BE" b="1" dirty="0" smtClean="0"/>
              <a:t>67 % </a:t>
            </a:r>
            <a:r>
              <a:rPr lang="fr-BE" b="1" dirty="0" smtClean="0">
                <a:sym typeface="Wingdings" panose="05000000000000000000" pitchFamily="2" charset="2"/>
              </a:rPr>
              <a:t> </a:t>
            </a:r>
            <a:r>
              <a:rPr lang="fr-BE" b="1" dirty="0" smtClean="0"/>
              <a:t>71 % inscrit dans l’enseignement francophone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BE" b="1" dirty="0" smtClean="0"/>
              <a:t>Une </a:t>
            </a:r>
            <a:r>
              <a:rPr lang="fr-BE" b="1" dirty="0"/>
              <a:t>clé 71-29 </a:t>
            </a:r>
            <a:r>
              <a:rPr lang="fr-BE" b="1" dirty="0" smtClean="0"/>
              <a:t>= + 4,27 millions € </a:t>
            </a:r>
            <a:r>
              <a:rPr lang="fr-BE" b="1" dirty="0"/>
              <a:t>pour la </a:t>
            </a:r>
            <a:r>
              <a:rPr lang="fr-BE" b="1" dirty="0" smtClean="0"/>
              <a:t>FWB</a:t>
            </a:r>
            <a:endParaRPr lang="fr-BE" b="1" dirty="0"/>
          </a:p>
          <a:p>
            <a:pPr marL="0" indent="0" algn="just">
              <a:buNone/>
            </a:pPr>
            <a:endParaRPr lang="fr-BE" b="1" dirty="0"/>
          </a:p>
          <a:p>
            <a:endParaRPr lang="fr-BE" dirty="0" smtClean="0"/>
          </a:p>
          <a:p>
            <a:endParaRPr lang="fr-BE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608955"/>
              </p:ext>
            </p:extLst>
          </p:nvPr>
        </p:nvGraphicFramePr>
        <p:xfrm>
          <a:off x="467544" y="3212976"/>
          <a:ext cx="8208913" cy="16619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096"/>
                <a:gridCol w="2592288"/>
                <a:gridCol w="2520280"/>
                <a:gridCol w="2232249"/>
              </a:tblGrid>
              <a:tr h="360040">
                <a:tc>
                  <a:txBody>
                    <a:bodyPr/>
                    <a:lstStyle/>
                    <a:p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Loi du 16 janvier 1989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Loi du</a:t>
                      </a:r>
                      <a:r>
                        <a:rPr lang="fr-BE" sz="1800" baseline="0" dirty="0" smtClean="0"/>
                        <a:t> 13 juillet 2001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2013</a:t>
                      </a:r>
                      <a:endParaRPr lang="fr-BE" sz="1800" dirty="0"/>
                    </a:p>
                  </a:txBody>
                  <a:tcPr/>
                </a:tc>
              </a:tr>
              <a:tr h="656064"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FWB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80 %</a:t>
                      </a:r>
                    </a:p>
                    <a:p>
                      <a:pPr algn="ctr"/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BE" sz="18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2 607</a:t>
                      </a:r>
                      <a:r>
                        <a:rPr lang="fr-BE" sz="18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 €/étudiant</a:t>
                      </a:r>
                      <a:endParaRPr lang="fr-BE" sz="1800" dirty="0" smtClean="0">
                        <a:solidFill>
                          <a:schemeClr val="accent6">
                            <a:lumMod val="50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67 %</a:t>
                      </a:r>
                    </a:p>
                    <a:p>
                      <a:pPr algn="ctr"/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 4 742 €/étudiant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800" dirty="0" smtClean="0">
                        <a:sym typeface="Wingdings" panose="05000000000000000000" pitchFamily="2" charset="2"/>
                      </a:endParaRPr>
                    </a:p>
                    <a:p>
                      <a:pPr algn="ctr"/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3 904</a:t>
                      </a:r>
                      <a:r>
                        <a:rPr lang="fr-BE" sz="18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BE" sz="18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€/étudiant</a:t>
                      </a:r>
                      <a:endParaRPr lang="fr-BE" sz="1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VG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20</a:t>
                      </a:r>
                      <a:r>
                        <a:rPr lang="fr-BE" sz="1800" baseline="0" dirty="0" smtClean="0"/>
                        <a:t> %</a:t>
                      </a:r>
                    </a:p>
                    <a:p>
                      <a:pPr algn="ctr"/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BE" sz="18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3 907</a:t>
                      </a:r>
                      <a:r>
                        <a:rPr lang="fr-BE" sz="18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BE" sz="18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€/étudiant</a:t>
                      </a:r>
                      <a:endParaRPr lang="fr-BE" sz="1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33 %</a:t>
                      </a:r>
                    </a:p>
                    <a:p>
                      <a:pPr algn="ctr"/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 13 280</a:t>
                      </a:r>
                      <a:r>
                        <a:rPr lang="fr-BE" sz="18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fr-BE" sz="18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€/étudiant</a:t>
                      </a:r>
                      <a:endParaRPr lang="fr-BE" sz="1800" dirty="0" smtClean="0">
                        <a:solidFill>
                          <a:schemeClr val="accent6">
                            <a:lumMod val="50000"/>
                          </a:schemeClr>
                        </a:solidFill>
                        <a:sym typeface="Wingdings" panose="05000000000000000000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sz="1800" dirty="0" smtClean="0">
                        <a:sym typeface="Wingdings" panose="05000000000000000000" pitchFamily="2" charset="2"/>
                      </a:endParaRPr>
                    </a:p>
                    <a:p>
                      <a:pPr algn="ctr"/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3 781</a:t>
                      </a:r>
                      <a:r>
                        <a:rPr lang="fr-BE" sz="18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BE" sz="18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€/étudiant</a:t>
                      </a:r>
                      <a:endParaRPr lang="fr-BE" sz="18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129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99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0"/>
            <a:ext cx="9361040" cy="1124744"/>
          </a:xfrm>
        </p:spPr>
        <p:txBody>
          <a:bodyPr/>
          <a:lstStyle/>
          <a:p>
            <a:r>
              <a:rPr lang="fr-BE" sz="4000" dirty="0" smtClean="0"/>
              <a:t>6</a:t>
            </a:r>
            <a:r>
              <a:rPr lang="fr-BE" sz="4000" baseline="30000" dirty="0" smtClean="0"/>
              <a:t>ème</a:t>
            </a:r>
            <a:r>
              <a:rPr lang="fr-BE" sz="4000" dirty="0" smtClean="0"/>
              <a:t> réforme : </a:t>
            </a:r>
            <a:r>
              <a:rPr lang="fr-BE" sz="4000" dirty="0"/>
              <a:t>modalités de </a:t>
            </a:r>
            <a:r>
              <a:rPr lang="fr-BE" sz="4000" dirty="0" smtClean="0"/>
              <a:t>financement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 smtClean="0">
                <a:ea typeface="Times New Roman"/>
                <a:cs typeface="Times New Roman"/>
              </a:rPr>
              <a:t>Pour </a:t>
            </a:r>
            <a:r>
              <a:rPr lang="fr-BE" b="1" dirty="0">
                <a:ea typeface="Times New Roman"/>
                <a:cs typeface="Times New Roman"/>
              </a:rPr>
              <a:t>exercer </a:t>
            </a:r>
            <a:r>
              <a:rPr lang="fr-BE" b="1" dirty="0" smtClean="0">
                <a:ea typeface="Times New Roman"/>
                <a:cs typeface="Times New Roman"/>
              </a:rPr>
              <a:t>leurs </a:t>
            </a:r>
            <a:r>
              <a:rPr lang="fr-BE" b="1" dirty="0">
                <a:ea typeface="Times New Roman"/>
                <a:cs typeface="Times New Roman"/>
              </a:rPr>
              <a:t>compétences, les entités fédérées bénéficient de dotations </a:t>
            </a:r>
            <a:r>
              <a:rPr lang="fr-BE" b="1" dirty="0" smtClean="0">
                <a:ea typeface="Times New Roman"/>
                <a:cs typeface="Times New Roman"/>
              </a:rPr>
              <a:t>fédérales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 smtClean="0">
                <a:ea typeface="Times New Roman"/>
                <a:cs typeface="Times New Roman"/>
              </a:rPr>
              <a:t> Les modalités de financement : le </a:t>
            </a:r>
            <a:r>
              <a:rPr lang="fr-BE" b="1" dirty="0">
                <a:ea typeface="Times New Roman"/>
                <a:cs typeface="Times New Roman"/>
              </a:rPr>
              <a:t>montant de la dépense fédérale est réparti entre les entités </a:t>
            </a:r>
            <a:r>
              <a:rPr lang="fr-BE" b="1">
                <a:ea typeface="Times New Roman"/>
                <a:cs typeface="Times New Roman"/>
              </a:rPr>
              <a:t>selon </a:t>
            </a:r>
            <a:r>
              <a:rPr lang="fr-BE" b="1" smtClean="0">
                <a:ea typeface="Times New Roman"/>
                <a:cs typeface="Times New Roman"/>
              </a:rPr>
              <a:t>différentes clés</a:t>
            </a:r>
            <a:endParaRPr lang="fr-BE" b="1" dirty="0" smtClean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b="1" dirty="0" smtClean="0"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fr-BE" b="1" dirty="0">
                <a:ea typeface="Times New Roman"/>
                <a:cs typeface="Times New Roman"/>
              </a:rPr>
              <a:t> </a:t>
            </a:r>
            <a:r>
              <a:rPr lang="fr-BE" b="1" dirty="0" smtClean="0">
                <a:ea typeface="Times New Roman"/>
                <a:cs typeface="Times New Roman"/>
              </a:rPr>
              <a:t>                    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fr-BE" b="1" dirty="0">
                <a:ea typeface="Times New Roman"/>
                <a:cs typeface="Times New Roman"/>
              </a:rPr>
              <a:t> </a:t>
            </a:r>
            <a:r>
              <a:rPr lang="fr-BE" b="1" dirty="0" smtClean="0">
                <a:ea typeface="Times New Roman"/>
                <a:cs typeface="Times New Roman"/>
              </a:rPr>
              <a:t>                 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b="1" dirty="0">
              <a:ea typeface="Times New Roman"/>
              <a:cs typeface="Times New Roman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679799" y="4221088"/>
            <a:ext cx="7776864" cy="1728192"/>
          </a:xfrm>
          <a:prstGeom prst="roundRect">
            <a:avLst/>
          </a:prstGeom>
          <a:solidFill>
            <a:schemeClr val="accent6">
              <a:lumMod val="50000"/>
              <a:alpha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La répartition des transferts fédéraux ≠ la                 répartition des dépenses par entité </a:t>
            </a:r>
            <a:r>
              <a:rPr lang="fr-B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fédérée</a:t>
            </a:r>
            <a:endParaRPr lang="fr-BE" sz="24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417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0"/>
            <a:ext cx="9361040" cy="1124744"/>
          </a:xfrm>
        </p:spPr>
        <p:txBody>
          <a:bodyPr/>
          <a:lstStyle/>
          <a:p>
            <a:r>
              <a:rPr lang="fr-BE" sz="4000" dirty="0" smtClean="0"/>
              <a:t>6</a:t>
            </a:r>
            <a:r>
              <a:rPr lang="fr-BE" sz="4000" baseline="30000" dirty="0" smtClean="0"/>
              <a:t>ème</a:t>
            </a:r>
            <a:r>
              <a:rPr lang="fr-BE" sz="4000" dirty="0" smtClean="0"/>
              <a:t> réforme : </a:t>
            </a:r>
            <a:r>
              <a:rPr lang="fr-BE" sz="4000" dirty="0"/>
              <a:t>modalités de </a:t>
            </a:r>
            <a:r>
              <a:rPr lang="fr-BE" sz="4000" dirty="0" smtClean="0"/>
              <a:t>financement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8245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60000"/>
              </a:lnSpc>
              <a:spcAft>
                <a:spcPts val="1000"/>
              </a:spcAft>
              <a:buNone/>
            </a:pPr>
            <a:r>
              <a:rPr lang="fr-BE" sz="2800" b="1" u="sng" dirty="0" smtClean="0">
                <a:ea typeface="Times New Roman"/>
                <a:cs typeface="Times New Roman"/>
              </a:rPr>
              <a:t>Exemple</a:t>
            </a:r>
            <a:r>
              <a:rPr lang="fr-BE" sz="2800" b="1" dirty="0" smtClean="0">
                <a:ea typeface="Times New Roman"/>
                <a:cs typeface="Times New Roman"/>
              </a:rPr>
              <a:t> : les prestations familiales</a:t>
            </a:r>
          </a:p>
          <a:p>
            <a:pPr algn="just">
              <a:lnSpc>
                <a:spcPct val="170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sz="2800" b="1" dirty="0" smtClean="0">
                <a:ea typeface="Times New Roman"/>
                <a:cs typeface="Times New Roman"/>
              </a:rPr>
              <a:t>La dotation est répartie selon les 0 à 18 ans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b="1" dirty="0" smtClean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b="1" dirty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b="1" dirty="0" smtClean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b="1" dirty="0"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fr-BE" b="1" dirty="0" smtClean="0">
              <a:ea typeface="Times New Roman"/>
              <a:cs typeface="Times New Roman"/>
            </a:endParaRPr>
          </a:p>
          <a:p>
            <a:pPr algn="ctr">
              <a:lnSpc>
                <a:spcPct val="17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BE" sz="2800" b="1" dirty="0" smtClean="0">
                <a:ea typeface="Times New Roman"/>
                <a:cs typeface="Times New Roman"/>
              </a:rPr>
              <a:t>La répartition des dépenses ≠ la </a:t>
            </a:r>
            <a:r>
              <a:rPr lang="fr-BE" sz="2800" b="1" dirty="0">
                <a:ea typeface="Times New Roman"/>
                <a:cs typeface="Times New Roman"/>
              </a:rPr>
              <a:t>clé des 0-18 ans</a:t>
            </a:r>
            <a:endParaRPr lang="fr-BE" sz="2800" b="1" dirty="0" smtClean="0"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b="1" dirty="0" smtClean="0">
              <a:ea typeface="Times New Roman"/>
              <a:cs typeface="Times New Roman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037332"/>
              </p:ext>
            </p:extLst>
          </p:nvPr>
        </p:nvGraphicFramePr>
        <p:xfrm>
          <a:off x="323528" y="2924944"/>
          <a:ext cx="8208912" cy="22504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45403"/>
                <a:gridCol w="1800935"/>
                <a:gridCol w="2387286"/>
                <a:gridCol w="1675288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Entité 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&gt;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dirty="0" smtClean="0"/>
                        <a:t>18 ans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Entité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Taux majorés</a:t>
                      </a:r>
                      <a:endParaRPr lang="fr-BE" sz="1800" dirty="0"/>
                    </a:p>
                  </a:txBody>
                  <a:tcPr/>
                </a:tc>
              </a:tr>
              <a:tr h="372455"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Région bruxelloise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17,64 %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Région</a:t>
                      </a:r>
                      <a:r>
                        <a:rPr lang="fr-BE" sz="1800" baseline="0" dirty="0" smtClean="0"/>
                        <a:t> flamande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13,94</a:t>
                      </a:r>
                      <a:r>
                        <a:rPr lang="fr-BE" sz="1800" baseline="0" dirty="0" smtClean="0"/>
                        <a:t> %</a:t>
                      </a:r>
                      <a:endParaRPr lang="fr-BE" sz="1800" dirty="0"/>
                    </a:p>
                  </a:txBody>
                  <a:tcPr/>
                </a:tc>
              </a:tr>
              <a:tr h="394851">
                <a:tc>
                  <a:txBody>
                    <a:bodyPr/>
                    <a:lstStyle/>
                    <a:p>
                      <a:r>
                        <a:rPr lang="fr-B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Moyenne</a:t>
                      </a:r>
                      <a:r>
                        <a:rPr lang="fr-BE" sz="18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nationale</a:t>
                      </a:r>
                      <a:endParaRPr lang="fr-BE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20,14 %</a:t>
                      </a:r>
                      <a:endParaRPr lang="fr-BE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C. germanophone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18,31 %</a:t>
                      </a:r>
                      <a:endParaRPr lang="fr-BE" sz="1800" dirty="0"/>
                    </a:p>
                  </a:txBody>
                  <a:tcPr/>
                </a:tc>
              </a:tr>
              <a:tr h="372455"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Région wallonne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20,39 %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Moyenne nationale</a:t>
                      </a:r>
                      <a:endParaRPr lang="fr-BE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19,41 %</a:t>
                      </a:r>
                      <a:endParaRPr lang="fr-BE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2455"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Région</a:t>
                      </a:r>
                      <a:r>
                        <a:rPr lang="fr-BE" sz="1800" baseline="0" dirty="0" smtClean="0"/>
                        <a:t> flamande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20,47 %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Région wallonne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24,13 %</a:t>
                      </a:r>
                      <a:endParaRPr lang="fr-BE" sz="1800" dirty="0"/>
                    </a:p>
                  </a:txBody>
                  <a:tcPr/>
                </a:tc>
              </a:tr>
              <a:tr h="372455"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C.</a:t>
                      </a:r>
                      <a:r>
                        <a:rPr lang="fr-BE" sz="1800" baseline="0" dirty="0" smtClean="0"/>
                        <a:t> </a:t>
                      </a:r>
                      <a:r>
                        <a:rPr lang="fr-BE" sz="1800" dirty="0" smtClean="0"/>
                        <a:t>germanophone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21,92 %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Région</a:t>
                      </a:r>
                      <a:r>
                        <a:rPr lang="fr-BE" sz="1800" baseline="0" dirty="0" smtClean="0"/>
                        <a:t> bruxelloise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800" dirty="0" smtClean="0"/>
                        <a:t>33,50 %</a:t>
                      </a:r>
                      <a:endParaRPr lang="fr-BE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605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5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0"/>
            <a:ext cx="9361040" cy="1124744"/>
          </a:xfrm>
        </p:spPr>
        <p:txBody>
          <a:bodyPr/>
          <a:lstStyle/>
          <a:p>
            <a:r>
              <a:rPr lang="fr-BE" sz="4000" dirty="0" smtClean="0"/>
              <a:t>6</a:t>
            </a:r>
            <a:r>
              <a:rPr lang="fr-BE" sz="4000" baseline="30000" dirty="0" smtClean="0"/>
              <a:t>ème</a:t>
            </a:r>
            <a:r>
              <a:rPr lang="fr-BE" sz="4000" dirty="0" smtClean="0"/>
              <a:t> réforme : </a:t>
            </a:r>
            <a:r>
              <a:rPr lang="fr-BE" sz="4000" dirty="0"/>
              <a:t>modalités de </a:t>
            </a:r>
            <a:r>
              <a:rPr lang="fr-BE" sz="4000" dirty="0" smtClean="0"/>
              <a:t>financement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r-BE" b="1" dirty="0" smtClean="0">
                <a:ea typeface="Times New Roman"/>
                <a:cs typeface="Times New Roman"/>
              </a:rPr>
              <a:t>La répartition de </a:t>
            </a:r>
            <a:r>
              <a:rPr lang="fr-BE" b="1" dirty="0">
                <a:ea typeface="Times New Roman"/>
                <a:cs typeface="Times New Roman"/>
              </a:rPr>
              <a:t>la dotation </a:t>
            </a:r>
            <a:r>
              <a:rPr lang="fr-BE" b="1" dirty="0" smtClean="0">
                <a:ea typeface="Times New Roman"/>
                <a:cs typeface="Times New Roman"/>
              </a:rPr>
              <a:t>(6,474 milliards d’euros) en </a:t>
            </a:r>
            <a:r>
              <a:rPr lang="fr-BE" b="1" dirty="0">
                <a:ea typeface="Times New Roman"/>
                <a:cs typeface="Times New Roman"/>
              </a:rPr>
              <a:t>fonction des 0-18 ans et </a:t>
            </a:r>
            <a:r>
              <a:rPr lang="fr-BE" b="1" dirty="0" smtClean="0">
                <a:ea typeface="Times New Roman"/>
                <a:cs typeface="Times New Roman"/>
              </a:rPr>
              <a:t>des </a:t>
            </a:r>
            <a:r>
              <a:rPr lang="fr-BE" b="1" dirty="0">
                <a:ea typeface="Times New Roman"/>
                <a:cs typeface="Times New Roman"/>
              </a:rPr>
              <a:t>dépenses réelles </a:t>
            </a:r>
            <a:endParaRPr lang="fr-BE" b="1" dirty="0" smtClean="0">
              <a:ea typeface="Times New Roman"/>
              <a:cs typeface="Times New Roman"/>
            </a:endParaRPr>
          </a:p>
          <a:p>
            <a:pPr algn="ctr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BE" b="1" dirty="0" smtClean="0">
                <a:ea typeface="Times New Roman"/>
                <a:cs typeface="Times New Roman"/>
              </a:rPr>
              <a:t>Les </a:t>
            </a:r>
            <a:r>
              <a:rPr lang="fr-BE" b="1" dirty="0">
                <a:solidFill>
                  <a:schemeClr val="accent6">
                    <a:lumMod val="50000"/>
                  </a:schemeClr>
                </a:solidFill>
                <a:ea typeface="Times New Roman"/>
                <a:cs typeface="Times New Roman"/>
              </a:rPr>
              <a:t>pertes</a:t>
            </a:r>
            <a:r>
              <a:rPr lang="fr-BE" b="1" dirty="0">
                <a:ea typeface="Times New Roman"/>
                <a:cs typeface="Times New Roman"/>
              </a:rPr>
              <a:t> et les </a:t>
            </a:r>
            <a:r>
              <a:rPr lang="fr-BE" b="1" dirty="0">
                <a:solidFill>
                  <a:srgbClr val="00B050"/>
                </a:solidFill>
                <a:ea typeface="Times New Roman"/>
                <a:cs typeface="Times New Roman"/>
              </a:rPr>
              <a:t>gains</a:t>
            </a:r>
            <a:r>
              <a:rPr lang="fr-BE" b="1" dirty="0">
                <a:ea typeface="Times New Roman"/>
                <a:cs typeface="Times New Roman"/>
              </a:rPr>
              <a:t> </a:t>
            </a:r>
            <a:r>
              <a:rPr lang="fr-BE" b="1" dirty="0" smtClean="0">
                <a:ea typeface="Times New Roman"/>
                <a:cs typeface="Times New Roman"/>
              </a:rPr>
              <a:t>des Communautés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b="1" dirty="0"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b="1" dirty="0" smtClean="0"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BE" b="1" dirty="0" smtClean="0">
              <a:ea typeface="Times New Roman"/>
              <a:cs typeface="Times New Roman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239255"/>
              </p:ext>
            </p:extLst>
          </p:nvPr>
        </p:nvGraphicFramePr>
        <p:xfrm>
          <a:off x="1043608" y="4797152"/>
          <a:ext cx="7056784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16224"/>
                <a:gridCol w="1548172"/>
                <a:gridCol w="2052228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Entité 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&gt;</a:t>
                      </a:r>
                      <a:r>
                        <a:rPr lang="fr-BE" sz="1600" baseline="0" dirty="0" smtClean="0"/>
                        <a:t> </a:t>
                      </a:r>
                      <a:r>
                        <a:rPr lang="fr-BE" sz="1600" dirty="0" smtClean="0"/>
                        <a:t>18 ans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Entité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Taux majoré</a:t>
                      </a:r>
                      <a:endParaRPr lang="fr-BE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sz="1600" dirty="0" smtClean="0"/>
                        <a:t>Région bruxelloise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17,64 %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600" dirty="0" smtClean="0"/>
                        <a:t>Région</a:t>
                      </a:r>
                      <a:r>
                        <a:rPr lang="fr-BE" sz="1600" baseline="0" dirty="0" smtClean="0"/>
                        <a:t> flamande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600" dirty="0" smtClean="0"/>
                        <a:t>13,94</a:t>
                      </a:r>
                      <a:r>
                        <a:rPr lang="fr-BE" sz="1600" baseline="0" dirty="0" smtClean="0"/>
                        <a:t> %</a:t>
                      </a:r>
                      <a:endParaRPr lang="fr-BE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5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605" y="0"/>
            <a:ext cx="31940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542285"/>
              </p:ext>
            </p:extLst>
          </p:nvPr>
        </p:nvGraphicFramePr>
        <p:xfrm>
          <a:off x="539552" y="3212976"/>
          <a:ext cx="8064895" cy="2931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28128"/>
                <a:gridCol w="2004319"/>
                <a:gridCol w="2016224"/>
                <a:gridCol w="20162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Entités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aseline="0" dirty="0" smtClean="0"/>
                        <a:t>Clé 0-18 ans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D</a:t>
                      </a:r>
                      <a:r>
                        <a:rPr lang="fr-BE" baseline="0" dirty="0" smtClean="0"/>
                        <a:t>épenses réelles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Ecart</a:t>
                      </a:r>
                      <a:endParaRPr lang="fr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FWB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2 115 500 000 €</a:t>
                      </a:r>
                    </a:p>
                    <a:p>
                      <a:pPr algn="ctr"/>
                      <a:r>
                        <a:rPr lang="fr-BE" dirty="0" smtClean="0"/>
                        <a:t>(32,67 %)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2 168 957 500 €</a:t>
                      </a:r>
                    </a:p>
                    <a:p>
                      <a:pPr algn="ctr"/>
                      <a:r>
                        <a:rPr lang="fr-BE" dirty="0" smtClean="0"/>
                        <a:t>(33,50 %)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- 53 457 500 €</a:t>
                      </a:r>
                      <a:endParaRPr lang="fr-BE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VG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3 561 900 000</a:t>
                      </a:r>
                      <a:r>
                        <a:rPr lang="fr-BE" baseline="0" dirty="0" smtClean="0"/>
                        <a:t> €</a:t>
                      </a:r>
                    </a:p>
                    <a:p>
                      <a:pPr algn="ctr"/>
                      <a:r>
                        <a:rPr lang="fr-BE" baseline="0" dirty="0" smtClean="0"/>
                        <a:t>(55,01 %)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3 508 531 550</a:t>
                      </a:r>
                      <a:r>
                        <a:rPr lang="fr-BE" baseline="0" dirty="0" smtClean="0"/>
                        <a:t> €</a:t>
                      </a:r>
                    </a:p>
                    <a:p>
                      <a:pPr algn="ctr"/>
                      <a:r>
                        <a:rPr lang="fr-BE" baseline="0" dirty="0" smtClean="0"/>
                        <a:t>(54,19 %)</a:t>
                      </a:r>
                      <a:endParaRPr lang="fr-B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>
                          <a:solidFill>
                            <a:srgbClr val="00B050"/>
                          </a:solidFill>
                        </a:rPr>
                        <a:t>+ 53 368 450 €</a:t>
                      </a:r>
                      <a:endParaRPr lang="fr-BE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err="1" smtClean="0"/>
                        <a:t>Cocom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754</a:t>
                      </a:r>
                      <a:r>
                        <a:rPr lang="fr-BE" baseline="0" dirty="0" smtClean="0"/>
                        <a:t> 600 000 €</a:t>
                      </a:r>
                    </a:p>
                    <a:p>
                      <a:pPr algn="ctr"/>
                      <a:r>
                        <a:rPr lang="fr-BE" baseline="0" dirty="0" smtClean="0"/>
                        <a:t>(11,65 %)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763 343 550 €</a:t>
                      </a:r>
                    </a:p>
                    <a:p>
                      <a:pPr algn="ctr"/>
                      <a:r>
                        <a:rPr lang="fr-BE" dirty="0" smtClean="0"/>
                        <a:t>(11,79 %)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- 8 743 550 €</a:t>
                      </a:r>
                      <a:endParaRPr lang="fr-BE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C.</a:t>
                      </a:r>
                      <a:r>
                        <a:rPr lang="fr-BE" baseline="0" dirty="0" smtClean="0"/>
                        <a:t> germanophone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42 500 000 €</a:t>
                      </a:r>
                    </a:p>
                    <a:p>
                      <a:pPr algn="ctr"/>
                      <a:r>
                        <a:rPr lang="fr-BE" dirty="0" smtClean="0"/>
                        <a:t>(0,66 %)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34 314 850 €</a:t>
                      </a:r>
                    </a:p>
                    <a:p>
                      <a:pPr algn="ctr"/>
                      <a:r>
                        <a:rPr lang="fr-BE" dirty="0" smtClean="0"/>
                        <a:t>(0,53</a:t>
                      </a:r>
                      <a:r>
                        <a:rPr lang="fr-BE" baseline="0" dirty="0" smtClean="0"/>
                        <a:t> %)</a:t>
                      </a:r>
                      <a:endParaRPr lang="fr-B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smtClean="0">
                          <a:solidFill>
                            <a:srgbClr val="00B050"/>
                          </a:solidFill>
                        </a:rPr>
                        <a:t>+</a:t>
                      </a:r>
                      <a:r>
                        <a:rPr lang="fr-BE" b="1" baseline="0" dirty="0" smtClean="0">
                          <a:solidFill>
                            <a:srgbClr val="00B050"/>
                          </a:solidFill>
                        </a:rPr>
                        <a:t> 8 185 150 €</a:t>
                      </a:r>
                      <a:endParaRPr lang="fr-BE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10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écutif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xécutif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écuti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6225</TotalTime>
  <Words>1205</Words>
  <Application>Microsoft Office PowerPoint</Application>
  <PresentationFormat>Affichage à l'écran (4:3)</PresentationFormat>
  <Paragraphs>298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Century Gothic</vt:lpstr>
      <vt:lpstr>Courier New</vt:lpstr>
      <vt:lpstr>Palatino Linotype</vt:lpstr>
      <vt:lpstr>Times New Roman</vt:lpstr>
      <vt:lpstr>Wingdings</vt:lpstr>
      <vt:lpstr>Exécutif</vt:lpstr>
      <vt:lpstr>Les impacts budgétaires de la 6ème réforme de l’Etat pour les institutions régionales bruxelloises, la Région wallonne et la Fédération Wallonie-Bruxelles</vt:lpstr>
      <vt:lpstr>Introduction</vt:lpstr>
      <vt:lpstr>Plan</vt:lpstr>
      <vt:lpstr>Clé 80-20</vt:lpstr>
      <vt:lpstr>Clé 80-20</vt:lpstr>
      <vt:lpstr>Etudiants étrangers</vt:lpstr>
      <vt:lpstr>6ème réforme : modalités de financement</vt:lpstr>
      <vt:lpstr>6ème réforme : modalités de financement</vt:lpstr>
      <vt:lpstr>6ème réforme : modalités de financement</vt:lpstr>
      <vt:lpstr>6ème réforme : modalités de financement</vt:lpstr>
      <vt:lpstr>6ème réforme : Omissions de charges</vt:lpstr>
      <vt:lpstr>6ème réforme : coûts de fonctionnement</vt:lpstr>
      <vt:lpstr>6ème réforme : coûts de fonctionnement</vt:lpstr>
      <vt:lpstr>6ème réforme : coûts de fonctionnement</vt:lpstr>
      <vt:lpstr>Conclusion</vt:lpstr>
      <vt:lpstr>Merci pour votre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impacts budgétaires de la 6ème réforme de l’Etat pour les institutions régionales bruxelloises, la Région wallonne et la Fédération Wallonie-Bruxelles</dc:title>
  <dc:creator>ULB</dc:creator>
  <cp:lastModifiedBy>Christophe Verbist</cp:lastModifiedBy>
  <cp:revision>121</cp:revision>
  <cp:lastPrinted>2016-08-29T11:53:24Z</cp:lastPrinted>
  <dcterms:created xsi:type="dcterms:W3CDTF">2016-08-19T14:01:42Z</dcterms:created>
  <dcterms:modified xsi:type="dcterms:W3CDTF">2016-09-13T14:37:15Z</dcterms:modified>
</cp:coreProperties>
</file>